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4"/>
  </p:sldMasterIdLst>
  <p:notesMasterIdLst>
    <p:notesMasterId r:id="rId18"/>
  </p:notesMasterIdLst>
  <p:sldIdLst>
    <p:sldId id="256" r:id="rId5"/>
    <p:sldId id="293" r:id="rId6"/>
    <p:sldId id="292" r:id="rId7"/>
    <p:sldId id="303" r:id="rId8"/>
    <p:sldId id="295" r:id="rId9"/>
    <p:sldId id="304" r:id="rId10"/>
    <p:sldId id="296" r:id="rId11"/>
    <p:sldId id="297" r:id="rId12"/>
    <p:sldId id="298" r:id="rId13"/>
    <p:sldId id="301" r:id="rId14"/>
    <p:sldId id="305" r:id="rId15"/>
    <p:sldId id="279" r:id="rId16"/>
    <p:sldId id="302"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07FCC9-582D-45A9-9707-36917340289A}" v="4" dt="2019-12-02T18:31:02.5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588" autoAdjust="0"/>
  </p:normalViewPr>
  <p:slideViewPr>
    <p:cSldViewPr>
      <p:cViewPr varScale="1">
        <p:scale>
          <a:sx n="54" d="100"/>
          <a:sy n="54" d="100"/>
        </p:scale>
        <p:origin x="229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ter Varwijk" userId="4ef1be2c-6897-4798-a5b9-cc2027b08ef2" providerId="ADAL" clId="{4007FCC9-582D-45A9-9707-36917340289A}"/>
    <pc:docChg chg="modSld">
      <pc:chgData name="Ester Varwijk" userId="4ef1be2c-6897-4798-a5b9-cc2027b08ef2" providerId="ADAL" clId="{4007FCC9-582D-45A9-9707-36917340289A}" dt="2019-12-02T18:31:02.587" v="7" actId="20577"/>
      <pc:docMkLst>
        <pc:docMk/>
      </pc:docMkLst>
      <pc:sldChg chg="modSp">
        <pc:chgData name="Ester Varwijk" userId="4ef1be2c-6897-4798-a5b9-cc2027b08ef2" providerId="ADAL" clId="{4007FCC9-582D-45A9-9707-36917340289A}" dt="2019-12-02T18:30:07.696" v="3" actId="255"/>
        <pc:sldMkLst>
          <pc:docMk/>
          <pc:sldMk cId="2346354287" sldId="303"/>
        </pc:sldMkLst>
        <pc:spChg chg="mod">
          <ac:chgData name="Ester Varwijk" userId="4ef1be2c-6897-4798-a5b9-cc2027b08ef2" providerId="ADAL" clId="{4007FCC9-582D-45A9-9707-36917340289A}" dt="2019-12-02T18:30:07.696" v="3" actId="255"/>
          <ac:spMkLst>
            <pc:docMk/>
            <pc:sldMk cId="2346354287" sldId="303"/>
            <ac:spMk id="3" creationId="{80629A59-98FE-4EBB-B4FF-49331A375258}"/>
          </ac:spMkLst>
        </pc:spChg>
      </pc:sldChg>
      <pc:sldChg chg="modSp">
        <pc:chgData name="Ester Varwijk" userId="4ef1be2c-6897-4798-a5b9-cc2027b08ef2" providerId="ADAL" clId="{4007FCC9-582D-45A9-9707-36917340289A}" dt="2019-12-02T18:31:02.587" v="7" actId="20577"/>
        <pc:sldMkLst>
          <pc:docMk/>
          <pc:sldMk cId="3631051763" sldId="305"/>
        </pc:sldMkLst>
        <pc:spChg chg="mod">
          <ac:chgData name="Ester Varwijk" userId="4ef1be2c-6897-4798-a5b9-cc2027b08ef2" providerId="ADAL" clId="{4007FCC9-582D-45A9-9707-36917340289A}" dt="2019-12-02T18:31:02.587" v="7" actId="20577"/>
          <ac:spMkLst>
            <pc:docMk/>
            <pc:sldMk cId="3631051763" sldId="305"/>
            <ac:spMk id="3" creationId="{738577E6-DD00-43FA-AE1F-0BF320B677D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C8C0EC-DF31-4E51-8D32-0ACBB1480FB2}" type="datetimeFigureOut">
              <a:rPr lang="nl-NL" smtClean="0"/>
              <a:t>2-12-2019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FC4A99-6591-4029-AC0F-0D6EF9E1D33A}" type="slidenum">
              <a:rPr lang="nl-NL" smtClean="0"/>
              <a:t>‹nr.›</a:t>
            </a:fld>
            <a:endParaRPr lang="nl-NL"/>
          </a:p>
        </p:txBody>
      </p:sp>
    </p:spTree>
    <p:extLst>
      <p:ext uri="{BB962C8B-B14F-4D97-AF65-F5344CB8AC3E}">
        <p14:creationId xmlns:p14="http://schemas.microsoft.com/office/powerpoint/2010/main" val="340913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 </a:t>
            </a:r>
          </a:p>
        </p:txBody>
      </p:sp>
      <p:sp>
        <p:nvSpPr>
          <p:cNvPr id="4" name="Tijdelijke aanduiding voor dianummer 3"/>
          <p:cNvSpPr>
            <a:spLocks noGrp="1"/>
          </p:cNvSpPr>
          <p:nvPr>
            <p:ph type="sldNum" sz="quarter" idx="10"/>
          </p:nvPr>
        </p:nvSpPr>
        <p:spPr/>
        <p:txBody>
          <a:bodyPr/>
          <a:lstStyle/>
          <a:p>
            <a:fld id="{24FC4A99-6591-4029-AC0F-0D6EF9E1D33A}" type="slidenum">
              <a:rPr lang="nl-NL" smtClean="0"/>
              <a:t>1</a:t>
            </a:fld>
            <a:endParaRPr lang="nl-NL"/>
          </a:p>
        </p:txBody>
      </p:sp>
    </p:spTree>
    <p:extLst>
      <p:ext uri="{BB962C8B-B14F-4D97-AF65-F5344CB8AC3E}">
        <p14:creationId xmlns:p14="http://schemas.microsoft.com/office/powerpoint/2010/main" val="232067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24FC4A99-6591-4029-AC0F-0D6EF9E1D33A}" type="slidenum">
              <a:rPr lang="nl-NL" smtClean="0"/>
              <a:t>2</a:t>
            </a:fld>
            <a:endParaRPr lang="nl-NL"/>
          </a:p>
        </p:txBody>
      </p:sp>
    </p:spTree>
    <p:extLst>
      <p:ext uri="{BB962C8B-B14F-4D97-AF65-F5344CB8AC3E}">
        <p14:creationId xmlns:p14="http://schemas.microsoft.com/office/powerpoint/2010/main" val="4219314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24FC4A99-6591-4029-AC0F-0D6EF9E1D33A}" type="slidenum">
              <a:rPr lang="nl-NL" smtClean="0"/>
              <a:t>9</a:t>
            </a:fld>
            <a:endParaRPr lang="nl-NL"/>
          </a:p>
        </p:txBody>
      </p:sp>
    </p:spTree>
    <p:extLst>
      <p:ext uri="{BB962C8B-B14F-4D97-AF65-F5344CB8AC3E}">
        <p14:creationId xmlns:p14="http://schemas.microsoft.com/office/powerpoint/2010/main" val="3486848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24FC4A99-6591-4029-AC0F-0D6EF9E1D33A}" type="slidenum">
              <a:rPr lang="nl-NL" smtClean="0"/>
              <a:t>10</a:t>
            </a:fld>
            <a:endParaRPr lang="nl-NL"/>
          </a:p>
        </p:txBody>
      </p:sp>
    </p:spTree>
    <p:extLst>
      <p:ext uri="{BB962C8B-B14F-4D97-AF65-F5344CB8AC3E}">
        <p14:creationId xmlns:p14="http://schemas.microsoft.com/office/powerpoint/2010/main" val="783822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24FC4A99-6591-4029-AC0F-0D6EF9E1D33A}" type="slidenum">
              <a:rPr lang="nl-NL" smtClean="0"/>
              <a:t>12</a:t>
            </a:fld>
            <a:endParaRPr lang="nl-NL"/>
          </a:p>
        </p:txBody>
      </p:sp>
    </p:spTree>
    <p:extLst>
      <p:ext uri="{BB962C8B-B14F-4D97-AF65-F5344CB8AC3E}">
        <p14:creationId xmlns:p14="http://schemas.microsoft.com/office/powerpoint/2010/main" val="1663401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24FC4A99-6591-4029-AC0F-0D6EF9E1D33A}" type="slidenum">
              <a:rPr lang="nl-NL" smtClean="0"/>
              <a:t>13</a:t>
            </a:fld>
            <a:endParaRPr lang="nl-NL"/>
          </a:p>
        </p:txBody>
      </p:sp>
    </p:spTree>
    <p:extLst>
      <p:ext uri="{BB962C8B-B14F-4D97-AF65-F5344CB8AC3E}">
        <p14:creationId xmlns:p14="http://schemas.microsoft.com/office/powerpoint/2010/main" val="1324947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a:t>Klik om de stijl te bewerken</a:t>
            </a:r>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A2C09D6E-DF14-494C-BAC2-5D8538FAC345}" type="datetimeFigureOut">
              <a:rPr lang="nl-NL" smtClean="0"/>
              <a:t>2-12-2019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6095B8D-8D3C-42E9-9AE1-B8EABAFAA38D}" type="slidenum">
              <a:rPr lang="nl-NL" smtClean="0"/>
              <a:t>‹nr.›</a:t>
            </a:fld>
            <a:endParaRPr lang="nl-NL"/>
          </a:p>
        </p:txBody>
      </p:sp>
    </p:spTree>
    <p:extLst>
      <p:ext uri="{BB962C8B-B14F-4D97-AF65-F5344CB8AC3E}">
        <p14:creationId xmlns:p14="http://schemas.microsoft.com/office/powerpoint/2010/main" val="311447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2C09D6E-DF14-494C-BAC2-5D8538FAC345}" type="datetimeFigureOut">
              <a:rPr lang="nl-NL" smtClean="0"/>
              <a:t>2-12-2019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6095B8D-8D3C-42E9-9AE1-B8EABAFAA38D}" type="slidenum">
              <a:rPr lang="nl-NL" smtClean="0"/>
              <a:t>‹nr.›</a:t>
            </a:fld>
            <a:endParaRPr lang="nl-NL"/>
          </a:p>
        </p:txBody>
      </p:sp>
    </p:spTree>
    <p:extLst>
      <p:ext uri="{BB962C8B-B14F-4D97-AF65-F5344CB8AC3E}">
        <p14:creationId xmlns:p14="http://schemas.microsoft.com/office/powerpoint/2010/main" val="3075074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43675" y="365125"/>
            <a:ext cx="1971675"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28650" y="365125"/>
            <a:ext cx="5800725"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2C09D6E-DF14-494C-BAC2-5D8538FAC345}" type="datetimeFigureOut">
              <a:rPr lang="nl-NL" smtClean="0"/>
              <a:t>2-12-2019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6095B8D-8D3C-42E9-9AE1-B8EABAFAA38D}" type="slidenum">
              <a:rPr lang="nl-NL" smtClean="0"/>
              <a:t>‹nr.›</a:t>
            </a:fld>
            <a:endParaRPr lang="nl-NL"/>
          </a:p>
        </p:txBody>
      </p:sp>
    </p:spTree>
    <p:extLst>
      <p:ext uri="{BB962C8B-B14F-4D97-AF65-F5344CB8AC3E}">
        <p14:creationId xmlns:p14="http://schemas.microsoft.com/office/powerpoint/2010/main" val="3575928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A2C09D6E-DF14-494C-BAC2-5D8538FAC345}" type="datetimeFigureOut">
              <a:rPr lang="nl-NL" smtClean="0"/>
              <a:t>2-12-2019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6095B8D-8D3C-42E9-9AE1-B8EABAFAA38D}" type="slidenum">
              <a:rPr lang="nl-NL" smtClean="0"/>
              <a:t>‹nr.›</a:t>
            </a:fld>
            <a:endParaRPr lang="nl-NL"/>
          </a:p>
        </p:txBody>
      </p:sp>
    </p:spTree>
    <p:extLst>
      <p:ext uri="{BB962C8B-B14F-4D97-AF65-F5344CB8AC3E}">
        <p14:creationId xmlns:p14="http://schemas.microsoft.com/office/powerpoint/2010/main" val="1327918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9"/>
            <a:ext cx="7886700" cy="2852737"/>
          </a:xfrm>
        </p:spPr>
        <p:txBody>
          <a:bodyPr anchor="b"/>
          <a:lstStyle>
            <a:lvl1pPr>
              <a:defRPr sz="4500"/>
            </a:lvl1pPr>
          </a:lstStyle>
          <a:p>
            <a:r>
              <a:rPr lang="nl-NL"/>
              <a:t>Klik om de stijl te bewerken</a:t>
            </a:r>
          </a:p>
        </p:txBody>
      </p:sp>
      <p:sp>
        <p:nvSpPr>
          <p:cNvPr id="3" name="Tijdelijke aanduiding voor teks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A2C09D6E-DF14-494C-BAC2-5D8538FAC345}" type="datetimeFigureOut">
              <a:rPr lang="nl-NL" smtClean="0"/>
              <a:t>2-12-2019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6095B8D-8D3C-42E9-9AE1-B8EABAFAA38D}" type="slidenum">
              <a:rPr lang="nl-NL" smtClean="0"/>
              <a:t>‹nr.›</a:t>
            </a:fld>
            <a:endParaRPr lang="nl-NL"/>
          </a:p>
        </p:txBody>
      </p:sp>
    </p:spTree>
    <p:extLst>
      <p:ext uri="{BB962C8B-B14F-4D97-AF65-F5344CB8AC3E}">
        <p14:creationId xmlns:p14="http://schemas.microsoft.com/office/powerpoint/2010/main" val="290277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286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291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A2C09D6E-DF14-494C-BAC2-5D8538FAC345}" type="datetimeFigureOut">
              <a:rPr lang="nl-NL" smtClean="0"/>
              <a:t>2-12-2019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6095B8D-8D3C-42E9-9AE1-B8EABAFAA38D}" type="slidenum">
              <a:rPr lang="nl-NL" smtClean="0"/>
              <a:t>‹nr.›</a:t>
            </a:fld>
            <a:endParaRPr lang="nl-NL"/>
          </a:p>
        </p:txBody>
      </p:sp>
    </p:spTree>
    <p:extLst>
      <p:ext uri="{BB962C8B-B14F-4D97-AF65-F5344CB8AC3E}">
        <p14:creationId xmlns:p14="http://schemas.microsoft.com/office/powerpoint/2010/main" val="201879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29841" y="365126"/>
            <a:ext cx="7886700" cy="1325563"/>
          </a:xfrm>
        </p:spPr>
        <p:txBody>
          <a:bodyPr/>
          <a:lstStyle/>
          <a:p>
            <a:r>
              <a:rPr lang="nl-NL"/>
              <a:t>Klik om de stijl te bewerken</a:t>
            </a:r>
          </a:p>
        </p:txBody>
      </p:sp>
      <p:sp>
        <p:nvSpPr>
          <p:cNvPr id="3" name="Tijdelijke aanduiding voor teks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4" name="Tijdelijke aanduiding voor inhoud 3"/>
          <p:cNvSpPr>
            <a:spLocks noGrp="1"/>
          </p:cNvSpPr>
          <p:nvPr>
            <p:ph sz="half" idx="2"/>
          </p:nvPr>
        </p:nvSpPr>
        <p:spPr>
          <a:xfrm>
            <a:off x="629842" y="2505075"/>
            <a:ext cx="3868340"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6" name="Tijdelijke aanduiding voor inhoud 5"/>
          <p:cNvSpPr>
            <a:spLocks noGrp="1"/>
          </p:cNvSpPr>
          <p:nvPr>
            <p:ph sz="quarter" idx="4"/>
          </p:nvPr>
        </p:nvSpPr>
        <p:spPr>
          <a:xfrm>
            <a:off x="4629150" y="2505075"/>
            <a:ext cx="3887391"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A2C09D6E-DF14-494C-BAC2-5D8538FAC345}" type="datetimeFigureOut">
              <a:rPr lang="nl-NL" smtClean="0"/>
              <a:t>2-12-2019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6095B8D-8D3C-42E9-9AE1-B8EABAFAA38D}" type="slidenum">
              <a:rPr lang="nl-NL" smtClean="0"/>
              <a:t>‹nr.›</a:t>
            </a:fld>
            <a:endParaRPr lang="nl-NL"/>
          </a:p>
        </p:txBody>
      </p:sp>
    </p:spTree>
    <p:extLst>
      <p:ext uri="{BB962C8B-B14F-4D97-AF65-F5344CB8AC3E}">
        <p14:creationId xmlns:p14="http://schemas.microsoft.com/office/powerpoint/2010/main" val="2210410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A2C09D6E-DF14-494C-BAC2-5D8538FAC345}" type="datetimeFigureOut">
              <a:rPr lang="nl-NL" smtClean="0"/>
              <a:t>2-12-2019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6095B8D-8D3C-42E9-9AE1-B8EABAFAA38D}" type="slidenum">
              <a:rPr lang="nl-NL" smtClean="0"/>
              <a:t>‹nr.›</a:t>
            </a:fld>
            <a:endParaRPr lang="nl-NL"/>
          </a:p>
        </p:txBody>
      </p:sp>
    </p:spTree>
    <p:extLst>
      <p:ext uri="{BB962C8B-B14F-4D97-AF65-F5344CB8AC3E}">
        <p14:creationId xmlns:p14="http://schemas.microsoft.com/office/powerpoint/2010/main" val="1495294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A2C09D6E-DF14-494C-BAC2-5D8538FAC345}" type="datetimeFigureOut">
              <a:rPr lang="nl-NL" smtClean="0"/>
              <a:t>2-12-2019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6095B8D-8D3C-42E9-9AE1-B8EABAFAA38D}" type="slidenum">
              <a:rPr lang="nl-NL" smtClean="0"/>
              <a:t>‹nr.›</a:t>
            </a:fld>
            <a:endParaRPr lang="nl-NL"/>
          </a:p>
        </p:txBody>
      </p:sp>
    </p:spTree>
    <p:extLst>
      <p:ext uri="{BB962C8B-B14F-4D97-AF65-F5344CB8AC3E}">
        <p14:creationId xmlns:p14="http://schemas.microsoft.com/office/powerpoint/2010/main" val="1882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nl-NL"/>
              <a:t>Klik om de stijl te bewerken</a:t>
            </a:r>
          </a:p>
        </p:txBody>
      </p:sp>
      <p:sp>
        <p:nvSpPr>
          <p:cNvPr id="3" name="Tijdelijke aanduiding voor inhoud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2C09D6E-DF14-494C-BAC2-5D8538FAC345}" type="datetimeFigureOut">
              <a:rPr lang="nl-NL" smtClean="0"/>
              <a:t>2-12-2019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6095B8D-8D3C-42E9-9AE1-B8EABAFAA38D}" type="slidenum">
              <a:rPr lang="nl-NL" smtClean="0"/>
              <a:t>‹nr.›</a:t>
            </a:fld>
            <a:endParaRPr lang="nl-NL"/>
          </a:p>
        </p:txBody>
      </p:sp>
    </p:spTree>
    <p:extLst>
      <p:ext uri="{BB962C8B-B14F-4D97-AF65-F5344CB8AC3E}">
        <p14:creationId xmlns:p14="http://schemas.microsoft.com/office/powerpoint/2010/main" val="3163880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nl-NL"/>
              <a:t>Klik om de stijl te bewerken</a:t>
            </a:r>
          </a:p>
        </p:txBody>
      </p:sp>
      <p:sp>
        <p:nvSpPr>
          <p:cNvPr id="3" name="Tijdelijke aanduiding voor afbeelding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l-NL"/>
          </a:p>
        </p:txBody>
      </p:sp>
      <p:sp>
        <p:nvSpPr>
          <p:cNvPr id="4" name="Tijdelijke aanduiding vo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A2C09D6E-DF14-494C-BAC2-5D8538FAC345}" type="datetimeFigureOut">
              <a:rPr lang="nl-NL" smtClean="0"/>
              <a:t>2-12-2019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6095B8D-8D3C-42E9-9AE1-B8EABAFAA38D}" type="slidenum">
              <a:rPr lang="nl-NL" smtClean="0"/>
              <a:t>‹nr.›</a:t>
            </a:fld>
            <a:endParaRPr lang="nl-NL"/>
          </a:p>
        </p:txBody>
      </p:sp>
    </p:spTree>
    <p:extLst>
      <p:ext uri="{BB962C8B-B14F-4D97-AF65-F5344CB8AC3E}">
        <p14:creationId xmlns:p14="http://schemas.microsoft.com/office/powerpoint/2010/main" val="5624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2C09D6E-DF14-494C-BAC2-5D8538FAC345}" type="datetimeFigureOut">
              <a:rPr lang="nl-NL" smtClean="0"/>
              <a:t>2-12-2019</a:t>
            </a:fld>
            <a:endParaRPr lang="nl-NL"/>
          </a:p>
        </p:txBody>
      </p:sp>
      <p:sp>
        <p:nvSpPr>
          <p:cNvPr id="5" name="Tijdelijke aanduiding voor voettekst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6095B8D-8D3C-42E9-9AE1-B8EABAFAA38D}" type="slidenum">
              <a:rPr lang="nl-NL" smtClean="0"/>
              <a:t>‹nr.›</a:t>
            </a:fld>
            <a:endParaRPr lang="nl-NL"/>
          </a:p>
        </p:txBody>
      </p:sp>
    </p:spTree>
    <p:extLst>
      <p:ext uri="{BB962C8B-B14F-4D97-AF65-F5344CB8AC3E}">
        <p14:creationId xmlns:p14="http://schemas.microsoft.com/office/powerpoint/2010/main" val="126140001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sv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3hmvnF3qkX8"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5w9BHSzvrJ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ctrTitle"/>
          </p:nvPr>
        </p:nvSpPr>
        <p:spPr>
          <a:xfrm>
            <a:off x="5059971" y="1783959"/>
            <a:ext cx="3483937" cy="2889114"/>
          </a:xfrm>
        </p:spPr>
        <p:txBody>
          <a:bodyPr anchor="b">
            <a:normAutofit/>
          </a:bodyPr>
          <a:lstStyle/>
          <a:p>
            <a:pPr algn="l"/>
            <a:r>
              <a:rPr lang="nl-NL" b="1" dirty="0">
                <a:solidFill>
                  <a:schemeClr val="bg1"/>
                </a:solidFill>
              </a:rPr>
              <a:t>Klinisch redeneren </a:t>
            </a:r>
            <a:br>
              <a:rPr lang="nl-NL" b="1" dirty="0">
                <a:solidFill>
                  <a:schemeClr val="bg1"/>
                </a:solidFill>
              </a:rPr>
            </a:br>
            <a:r>
              <a:rPr lang="nl-NL" b="1" dirty="0">
                <a:solidFill>
                  <a:schemeClr val="bg1"/>
                </a:solidFill>
              </a:rPr>
              <a:t>bij bloed</a:t>
            </a:r>
            <a:br>
              <a:rPr lang="nl-NL" b="1" dirty="0">
                <a:solidFill>
                  <a:schemeClr val="bg1"/>
                </a:solidFill>
              </a:rPr>
            </a:br>
            <a:endParaRPr lang="nl-NL" b="1" dirty="0">
              <a:solidFill>
                <a:schemeClr val="bg1"/>
              </a:solidFill>
            </a:endParaRPr>
          </a:p>
        </p:txBody>
      </p:sp>
      <p:sp>
        <p:nvSpPr>
          <p:cNvPr id="3" name="Ondertitel 2"/>
          <p:cNvSpPr>
            <a:spLocks noGrp="1"/>
          </p:cNvSpPr>
          <p:nvPr>
            <p:ph type="subTitle" idx="1"/>
          </p:nvPr>
        </p:nvSpPr>
        <p:spPr>
          <a:xfrm>
            <a:off x="5059970" y="4750893"/>
            <a:ext cx="3483937" cy="1147863"/>
          </a:xfrm>
        </p:spPr>
        <p:txBody>
          <a:bodyPr anchor="t">
            <a:normAutofit/>
          </a:bodyPr>
          <a:lstStyle/>
          <a:p>
            <a:pPr algn="l"/>
            <a:endParaRPr lang="nl-NL" sz="1700" dirty="0">
              <a:solidFill>
                <a:schemeClr val="bg1"/>
              </a:solidFill>
            </a:endParaRPr>
          </a:p>
        </p:txBody>
      </p:sp>
      <p:sp>
        <p:nvSpPr>
          <p:cNvPr id="73" name="Freeform: Shape 7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1811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4" name="Picture 2" descr="C:\Users\maaike.visser\AppData\Local\Microsoft\Windows\Temporary Internet Files\Content.IE5\2ZBXQT2W\wordle 3.png"/>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14536" y="1750663"/>
            <a:ext cx="3035882" cy="1988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553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5555856-9970-4BC3-9AA9-6A917F53AF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72955" y="1122302"/>
            <a:ext cx="5370815" cy="5735697"/>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2" name="Picture 11">
            <a:extLst>
              <a:ext uri="{FF2B5EF4-FFF2-40B4-BE49-F238E27FC236}">
                <a16:creationId xmlns:a16="http://schemas.microsoft.com/office/drawing/2014/main" id="{7F487851-BFAF-46D8-A1ED-50CAD6E46F5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10325"/>
          <a:stretch/>
        </p:blipFill>
        <p:spPr>
          <a:xfrm flipH="1">
            <a:off x="0" y="1122301"/>
            <a:ext cx="9144000" cy="5750526"/>
          </a:xfrm>
          <a:prstGeom prst="rect">
            <a:avLst/>
          </a:prstGeom>
        </p:spPr>
      </p:pic>
      <p:sp>
        <p:nvSpPr>
          <p:cNvPr id="2" name="Titel 1">
            <a:extLst>
              <a:ext uri="{FF2B5EF4-FFF2-40B4-BE49-F238E27FC236}">
                <a16:creationId xmlns:a16="http://schemas.microsoft.com/office/drawing/2014/main" id="{B099D24E-A01E-4EB3-9D78-20F86B8C4471}"/>
              </a:ext>
            </a:extLst>
          </p:cNvPr>
          <p:cNvSpPr>
            <a:spLocks noGrp="1"/>
          </p:cNvSpPr>
          <p:nvPr>
            <p:ph type="title"/>
          </p:nvPr>
        </p:nvSpPr>
        <p:spPr>
          <a:xfrm>
            <a:off x="168228" y="2221732"/>
            <a:ext cx="3604497" cy="3655540"/>
          </a:xfrm>
        </p:spPr>
        <p:txBody>
          <a:bodyPr vert="horz" lIns="91440" tIns="45720" rIns="91440" bIns="45720" rtlCol="0" anchor="t">
            <a:normAutofit/>
          </a:bodyPr>
          <a:lstStyle/>
          <a:p>
            <a:pPr defTabSz="914400"/>
            <a:r>
              <a:rPr lang="en-US" b="1" dirty="0" err="1">
                <a:solidFill>
                  <a:srgbClr val="000000"/>
                </a:solidFill>
              </a:rPr>
              <a:t>Kennis</a:t>
            </a:r>
            <a:r>
              <a:rPr lang="en-US" b="1" dirty="0">
                <a:solidFill>
                  <a:srgbClr val="000000"/>
                </a:solidFill>
              </a:rPr>
              <a:t> </a:t>
            </a:r>
            <a:r>
              <a:rPr lang="en-US" b="1" dirty="0" err="1">
                <a:solidFill>
                  <a:srgbClr val="000000"/>
                </a:solidFill>
              </a:rPr>
              <a:t>toetsen</a:t>
            </a:r>
            <a:br>
              <a:rPr lang="en-US" b="1" dirty="0">
                <a:solidFill>
                  <a:srgbClr val="000000"/>
                </a:solidFill>
              </a:rPr>
            </a:br>
            <a:br>
              <a:rPr lang="en-US" b="1" dirty="0">
                <a:solidFill>
                  <a:srgbClr val="000000"/>
                </a:solidFill>
              </a:rPr>
            </a:br>
            <a:r>
              <a:rPr lang="en-US" sz="2400" dirty="0">
                <a:solidFill>
                  <a:srgbClr val="000000"/>
                </a:solidFill>
              </a:rPr>
              <a:t>- </a:t>
            </a:r>
            <a:r>
              <a:rPr lang="en-US" sz="2400" dirty="0" err="1">
                <a:solidFill>
                  <a:srgbClr val="000000"/>
                </a:solidFill>
              </a:rPr>
              <a:t>maak</a:t>
            </a:r>
            <a:r>
              <a:rPr lang="en-US" sz="2400" dirty="0">
                <a:solidFill>
                  <a:srgbClr val="000000"/>
                </a:solidFill>
              </a:rPr>
              <a:t> de </a:t>
            </a:r>
            <a:r>
              <a:rPr lang="en-US" sz="2400" dirty="0" err="1">
                <a:solidFill>
                  <a:srgbClr val="000000"/>
                </a:solidFill>
              </a:rPr>
              <a:t>vragen</a:t>
            </a:r>
            <a:r>
              <a:rPr lang="en-US" sz="2400" dirty="0">
                <a:solidFill>
                  <a:srgbClr val="000000"/>
                </a:solidFill>
              </a:rPr>
              <a:t> </a:t>
            </a:r>
            <a:r>
              <a:rPr lang="en-US" sz="2400" dirty="0" err="1">
                <a:solidFill>
                  <a:srgbClr val="000000"/>
                </a:solidFill>
              </a:rPr>
              <a:t>voor</a:t>
            </a:r>
            <a:br>
              <a:rPr lang="en-US" sz="2400" dirty="0">
                <a:solidFill>
                  <a:srgbClr val="000000"/>
                </a:solidFill>
              </a:rPr>
            </a:br>
            <a:r>
              <a:rPr lang="en-US" sz="2400" dirty="0">
                <a:solidFill>
                  <a:srgbClr val="000000"/>
                </a:solidFill>
              </a:rPr>
              <a:t>   </a:t>
            </a:r>
            <a:r>
              <a:rPr lang="en-US" sz="2400" dirty="0" err="1">
                <a:solidFill>
                  <a:srgbClr val="000000"/>
                </a:solidFill>
              </a:rPr>
              <a:t>jezelf</a:t>
            </a:r>
            <a:br>
              <a:rPr lang="en-US" sz="2400" dirty="0">
                <a:solidFill>
                  <a:srgbClr val="000000"/>
                </a:solidFill>
              </a:rPr>
            </a:br>
            <a:br>
              <a:rPr lang="en-US" sz="2400" dirty="0">
                <a:solidFill>
                  <a:srgbClr val="000000"/>
                </a:solidFill>
              </a:rPr>
            </a:br>
            <a:r>
              <a:rPr lang="en-US" sz="2400" dirty="0">
                <a:solidFill>
                  <a:srgbClr val="000000"/>
                </a:solidFill>
              </a:rPr>
              <a:t>- </a:t>
            </a:r>
            <a:r>
              <a:rPr lang="en-US" sz="2400" dirty="0" err="1">
                <a:solidFill>
                  <a:srgbClr val="000000"/>
                </a:solidFill>
              </a:rPr>
              <a:t>kijk</a:t>
            </a:r>
            <a:r>
              <a:rPr lang="en-US" sz="2400" dirty="0">
                <a:solidFill>
                  <a:srgbClr val="000000"/>
                </a:solidFill>
              </a:rPr>
              <a:t> </a:t>
            </a:r>
            <a:r>
              <a:rPr lang="en-US" sz="2400" dirty="0" err="1">
                <a:solidFill>
                  <a:srgbClr val="000000"/>
                </a:solidFill>
              </a:rPr>
              <a:t>elkaars</a:t>
            </a:r>
            <a:r>
              <a:rPr lang="en-US" sz="2400" dirty="0">
                <a:solidFill>
                  <a:srgbClr val="000000"/>
                </a:solidFill>
              </a:rPr>
              <a:t> </a:t>
            </a:r>
            <a:r>
              <a:rPr lang="en-US" sz="2400" dirty="0" err="1">
                <a:solidFill>
                  <a:srgbClr val="000000"/>
                </a:solidFill>
              </a:rPr>
              <a:t>werk</a:t>
            </a:r>
            <a:r>
              <a:rPr lang="en-US" sz="2400" dirty="0">
                <a:solidFill>
                  <a:srgbClr val="000000"/>
                </a:solidFill>
              </a:rPr>
              <a:t> </a:t>
            </a:r>
            <a:r>
              <a:rPr lang="en-US" sz="2400" dirty="0" err="1">
                <a:solidFill>
                  <a:srgbClr val="000000"/>
                </a:solidFill>
              </a:rPr>
              <a:t>na</a:t>
            </a:r>
            <a:r>
              <a:rPr lang="en-US" sz="2400" dirty="0">
                <a:solidFill>
                  <a:srgbClr val="000000"/>
                </a:solidFill>
              </a:rPr>
              <a:t> </a:t>
            </a:r>
            <a:r>
              <a:rPr lang="en-US" sz="2400" dirty="0" err="1">
                <a:solidFill>
                  <a:srgbClr val="000000"/>
                </a:solidFill>
              </a:rPr>
              <a:t>en</a:t>
            </a:r>
            <a:br>
              <a:rPr lang="en-US" sz="2400" dirty="0">
                <a:solidFill>
                  <a:srgbClr val="000000"/>
                </a:solidFill>
              </a:rPr>
            </a:br>
            <a:r>
              <a:rPr lang="en-US" sz="2400" dirty="0">
                <a:solidFill>
                  <a:srgbClr val="000000"/>
                </a:solidFill>
              </a:rPr>
              <a:t>  </a:t>
            </a:r>
            <a:r>
              <a:rPr lang="en-US" sz="2400" dirty="0" err="1">
                <a:solidFill>
                  <a:srgbClr val="000000"/>
                </a:solidFill>
              </a:rPr>
              <a:t>geef</a:t>
            </a:r>
            <a:r>
              <a:rPr lang="en-US" sz="2400" dirty="0">
                <a:solidFill>
                  <a:srgbClr val="000000"/>
                </a:solidFill>
              </a:rPr>
              <a:t> feedback</a:t>
            </a:r>
            <a:endParaRPr lang="en-US" b="1" kern="1200" dirty="0">
              <a:solidFill>
                <a:srgbClr val="000000"/>
              </a:solidFill>
              <a:latin typeface="+mj-lt"/>
              <a:ea typeface="+mj-ea"/>
              <a:cs typeface="+mj-cs"/>
            </a:endParaRPr>
          </a:p>
        </p:txBody>
      </p:sp>
      <p:sp>
        <p:nvSpPr>
          <p:cNvPr id="14" name="Freeform 50">
            <a:extLst>
              <a:ext uri="{FF2B5EF4-FFF2-40B4-BE49-F238E27FC236}">
                <a16:creationId xmlns:a16="http://schemas.microsoft.com/office/drawing/2014/main" id="{13722DD7-BA73-4776-93A3-94491FEF7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441" y="1608355"/>
            <a:ext cx="4570559" cy="5249645"/>
          </a:xfrm>
          <a:custGeom>
            <a:avLst/>
            <a:gdLst>
              <a:gd name="connsiteX0" fmla="*/ 3299930 w 5464879"/>
              <a:gd name="connsiteY0" fmla="*/ 0 h 6276841"/>
              <a:gd name="connsiteX1" fmla="*/ 5398992 w 5464879"/>
              <a:gd name="connsiteY1" fmla="*/ 753544 h 6276841"/>
              <a:gd name="connsiteX2" fmla="*/ 5464879 w 5464879"/>
              <a:gd name="connsiteY2" fmla="*/ 813426 h 6276841"/>
              <a:gd name="connsiteX3" fmla="*/ 5464879 w 5464879"/>
              <a:gd name="connsiteY3" fmla="*/ 5786434 h 6276841"/>
              <a:gd name="connsiteX4" fmla="*/ 5398992 w 5464879"/>
              <a:gd name="connsiteY4" fmla="*/ 5846317 h 6276841"/>
              <a:gd name="connsiteX5" fmla="*/ 4872873 w 5464879"/>
              <a:gd name="connsiteY5" fmla="*/ 6201577 h 6276841"/>
              <a:gd name="connsiteX6" fmla="*/ 4716632 w 5464879"/>
              <a:gd name="connsiteY6" fmla="*/ 6276841 h 6276841"/>
              <a:gd name="connsiteX7" fmla="*/ 1883227 w 5464879"/>
              <a:gd name="connsiteY7" fmla="*/ 6276841 h 6276841"/>
              <a:gd name="connsiteX8" fmla="*/ 1726987 w 5464879"/>
              <a:gd name="connsiteY8" fmla="*/ 6201577 h 6276841"/>
              <a:gd name="connsiteX9" fmla="*/ 0 w 5464879"/>
              <a:gd name="connsiteY9" fmla="*/ 3299930 h 6276841"/>
              <a:gd name="connsiteX10" fmla="*/ 3299930 w 5464879"/>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64879" h="6276841">
                <a:moveTo>
                  <a:pt x="3299930" y="0"/>
                </a:moveTo>
                <a:cubicBezTo>
                  <a:pt x="4097274" y="0"/>
                  <a:pt x="4828569" y="282789"/>
                  <a:pt x="5398992" y="753544"/>
                </a:cubicBezTo>
                <a:lnTo>
                  <a:pt x="5464879" y="813426"/>
                </a:lnTo>
                <a:lnTo>
                  <a:pt x="5464879" y="5786434"/>
                </a:lnTo>
                <a:lnTo>
                  <a:pt x="5398992" y="5846317"/>
                </a:lnTo>
                <a:cubicBezTo>
                  <a:pt x="5236014" y="5980818"/>
                  <a:pt x="5059904" y="6099975"/>
                  <a:pt x="4872873" y="6201577"/>
                </a:cubicBezTo>
                <a:lnTo>
                  <a:pt x="4716632" y="6276841"/>
                </a:lnTo>
                <a:lnTo>
                  <a:pt x="1883227" y="6276841"/>
                </a:lnTo>
                <a:lnTo>
                  <a:pt x="1726987" y="6201577"/>
                </a:lnTo>
                <a:cubicBezTo>
                  <a:pt x="698316" y="5642769"/>
                  <a:pt x="0" y="4552900"/>
                  <a:pt x="0" y="3299930"/>
                </a:cubicBezTo>
                <a:cubicBezTo>
                  <a:pt x="0" y="1477429"/>
                  <a:pt x="1477429" y="0"/>
                  <a:pt x="3299930"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5" name="Tijdelijke aanduiding voor inhoud 4" descr="Persoon met een idee">
            <a:extLst>
              <a:ext uri="{FF2B5EF4-FFF2-40B4-BE49-F238E27FC236}">
                <a16:creationId xmlns:a16="http://schemas.microsoft.com/office/drawing/2014/main" id="{B496C599-FE78-4441-A537-DDF839FA54A4}"/>
              </a:ext>
            </a:extLst>
          </p:cNvPr>
          <p:cNvPicPr>
            <a:picLocks noGrp="1" noChangeAspect="1"/>
          </p:cNvPicPr>
          <p:nvPr>
            <p:ph idx="1"/>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24681" y="2708150"/>
            <a:ext cx="3463967" cy="3463967"/>
          </a:xfrm>
          <a:prstGeom prst="rect">
            <a:avLst/>
          </a:prstGeom>
        </p:spPr>
      </p:pic>
    </p:spTree>
    <p:extLst>
      <p:ext uri="{BB962C8B-B14F-4D97-AF65-F5344CB8AC3E}">
        <p14:creationId xmlns:p14="http://schemas.microsoft.com/office/powerpoint/2010/main" val="1593822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a:extLst>
              <a:ext uri="{FF2B5EF4-FFF2-40B4-BE49-F238E27FC236}">
                <a16:creationId xmlns:a16="http://schemas.microsoft.com/office/drawing/2014/main" id="{F110D003-E331-42B0-8A70-B67BD3C7834A}"/>
              </a:ext>
            </a:extLst>
          </p:cNvPr>
          <p:cNvSpPr>
            <a:spLocks noGrp="1"/>
          </p:cNvSpPr>
          <p:nvPr>
            <p:ph type="title"/>
          </p:nvPr>
        </p:nvSpPr>
        <p:spPr>
          <a:xfrm>
            <a:off x="884419" y="826680"/>
            <a:ext cx="7375161" cy="1325563"/>
          </a:xfrm>
        </p:spPr>
        <p:txBody>
          <a:bodyPr>
            <a:normAutofit/>
          </a:bodyPr>
          <a:lstStyle/>
          <a:p>
            <a:pPr algn="ctr"/>
            <a:r>
              <a:rPr lang="nl-NL" sz="3500" dirty="0">
                <a:solidFill>
                  <a:srgbClr val="FFFFFF"/>
                </a:solidFill>
              </a:rPr>
              <a:t>      ACIDOSE</a:t>
            </a:r>
          </a:p>
        </p:txBody>
      </p:sp>
      <p:sp>
        <p:nvSpPr>
          <p:cNvPr id="3" name="Tijdelijke aanduiding voor inhoud 2">
            <a:extLst>
              <a:ext uri="{FF2B5EF4-FFF2-40B4-BE49-F238E27FC236}">
                <a16:creationId xmlns:a16="http://schemas.microsoft.com/office/drawing/2014/main" id="{738577E6-DD00-43FA-AE1F-0BF320B677DB}"/>
              </a:ext>
            </a:extLst>
          </p:cNvPr>
          <p:cNvSpPr>
            <a:spLocks noGrp="1"/>
          </p:cNvSpPr>
          <p:nvPr>
            <p:ph idx="1"/>
          </p:nvPr>
        </p:nvSpPr>
        <p:spPr>
          <a:xfrm>
            <a:off x="884419" y="3092970"/>
            <a:ext cx="7375161" cy="2693976"/>
          </a:xfrm>
        </p:spPr>
        <p:txBody>
          <a:bodyPr>
            <a:normAutofit/>
          </a:bodyPr>
          <a:lstStyle/>
          <a:p>
            <a:r>
              <a:rPr lang="nl-NL" sz="2400" dirty="0">
                <a:solidFill>
                  <a:srgbClr val="000000"/>
                </a:solidFill>
                <a:hlinkClick r:id="rId3"/>
              </a:rPr>
              <a:t>https://www.youtube.com/watch?v=3hmvnF3qkX8</a:t>
            </a:r>
            <a:endParaRPr lang="nl-NL" sz="2400" dirty="0">
              <a:solidFill>
                <a:srgbClr val="000000"/>
              </a:solidFill>
            </a:endParaRPr>
          </a:p>
          <a:p>
            <a:endParaRPr lang="nl-NL" sz="2400" dirty="0">
              <a:solidFill>
                <a:srgbClr val="000000"/>
              </a:solidFill>
            </a:endParaRPr>
          </a:p>
          <a:p>
            <a:endParaRPr lang="nl-NL" sz="1700" dirty="0">
              <a:solidFill>
                <a:srgbClr val="000000"/>
              </a:solidFill>
            </a:endParaRPr>
          </a:p>
        </p:txBody>
      </p:sp>
    </p:spTree>
    <p:extLst>
      <p:ext uri="{BB962C8B-B14F-4D97-AF65-F5344CB8AC3E}">
        <p14:creationId xmlns:p14="http://schemas.microsoft.com/office/powerpoint/2010/main" val="3631051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4572000"/>
            <a:ext cx="5293730" cy="1964266"/>
          </a:xfrm>
          <a:prstGeom prst="rect">
            <a:avLst/>
          </a:prstGeom>
          <a:solidFill>
            <a:srgbClr val="3E5A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p:cNvSpPr>
            <a:spLocks noGrp="1"/>
          </p:cNvSpPr>
          <p:nvPr>
            <p:ph type="title"/>
          </p:nvPr>
        </p:nvSpPr>
        <p:spPr>
          <a:xfrm>
            <a:off x="393192" y="4767072"/>
            <a:ext cx="4945641" cy="1625210"/>
          </a:xfrm>
        </p:spPr>
        <p:txBody>
          <a:bodyPr>
            <a:normAutofit/>
          </a:bodyPr>
          <a:lstStyle/>
          <a:p>
            <a:pPr algn="r"/>
            <a:r>
              <a:rPr lang="nl-NL" b="1" dirty="0" err="1">
                <a:solidFill>
                  <a:srgbClr val="FFFFFF"/>
                </a:solidFill>
              </a:rPr>
              <a:t>Marshyla</a:t>
            </a:r>
            <a:endParaRPr lang="nl-NL" b="1" dirty="0">
              <a:solidFill>
                <a:srgbClr val="FFFFFF"/>
              </a:solidFill>
            </a:endParaRPr>
          </a:p>
        </p:txBody>
      </p:sp>
      <p:pic>
        <p:nvPicPr>
          <p:cNvPr id="4" name="Afbeelding 3">
            <a:extLst>
              <a:ext uri="{FF2B5EF4-FFF2-40B4-BE49-F238E27FC236}">
                <a16:creationId xmlns:a16="http://schemas.microsoft.com/office/drawing/2014/main" id="{CC8BBC63-0BD4-454E-BCFA-F3B49E71C1FC}"/>
              </a:ext>
            </a:extLst>
          </p:cNvPr>
          <p:cNvPicPr>
            <a:picLocks noChangeAspect="1"/>
          </p:cNvPicPr>
          <p:nvPr/>
        </p:nvPicPr>
        <p:blipFill rotWithShape="1">
          <a:blip r:embed="rId3"/>
          <a:srcRect l="24133" r="16582" b="1"/>
          <a:stretch/>
        </p:blipFill>
        <p:spPr>
          <a:xfrm>
            <a:off x="245660" y="321733"/>
            <a:ext cx="5293729" cy="4107392"/>
          </a:xfrm>
          <a:prstGeom prst="rect">
            <a:avLst/>
          </a:prstGeom>
        </p:spPr>
      </p:pic>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0991" y="321732"/>
            <a:ext cx="3251710"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jdelijke aanduiding voor inhoud 2"/>
          <p:cNvSpPr>
            <a:spLocks noGrp="1"/>
          </p:cNvSpPr>
          <p:nvPr>
            <p:ph idx="1"/>
          </p:nvPr>
        </p:nvSpPr>
        <p:spPr>
          <a:xfrm>
            <a:off x="5992569" y="2375429"/>
            <a:ext cx="2568554" cy="1413611"/>
          </a:xfrm>
        </p:spPr>
        <p:txBody>
          <a:bodyPr anchor="ctr">
            <a:normAutofit/>
          </a:bodyPr>
          <a:lstStyle/>
          <a:p>
            <a:r>
              <a:rPr lang="nl-NL" sz="2800" dirty="0">
                <a:solidFill>
                  <a:srgbClr val="FFFFFF"/>
                </a:solidFill>
              </a:rPr>
              <a:t>Casus </a:t>
            </a:r>
          </a:p>
        </p:txBody>
      </p:sp>
    </p:spTree>
    <p:extLst>
      <p:ext uri="{BB962C8B-B14F-4D97-AF65-F5344CB8AC3E}">
        <p14:creationId xmlns:p14="http://schemas.microsoft.com/office/powerpoint/2010/main" val="3948733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a:extLst>
              <a:ext uri="{FF2B5EF4-FFF2-40B4-BE49-F238E27FC236}">
                <a16:creationId xmlns:a16="http://schemas.microsoft.com/office/drawing/2014/main" id="{3C363C36-9E2B-4A1A-8DAA-1B5DFF7342AF}"/>
              </a:ext>
            </a:extLst>
          </p:cNvPr>
          <p:cNvSpPr>
            <a:spLocks noGrp="1"/>
          </p:cNvSpPr>
          <p:nvPr>
            <p:ph type="title"/>
          </p:nvPr>
        </p:nvSpPr>
        <p:spPr>
          <a:xfrm>
            <a:off x="2284026" y="2043663"/>
            <a:ext cx="4578895" cy="2031055"/>
          </a:xfrm>
        </p:spPr>
        <p:txBody>
          <a:bodyPr vert="horz" lIns="91440" tIns="45720" rIns="91440" bIns="45720" rtlCol="0" anchor="b">
            <a:normAutofit/>
          </a:bodyPr>
          <a:lstStyle/>
          <a:p>
            <a:pPr algn="ctr" defTabSz="914400"/>
            <a:r>
              <a:rPr lang="en-US" sz="6000" kern="1200">
                <a:solidFill>
                  <a:srgbClr val="FFFFFF"/>
                </a:solidFill>
                <a:latin typeface="+mj-lt"/>
                <a:ea typeface="+mj-ea"/>
                <a:cs typeface="+mj-cs"/>
              </a:rPr>
              <a:t>Volgende week</a:t>
            </a:r>
          </a:p>
        </p:txBody>
      </p:sp>
      <p:sp>
        <p:nvSpPr>
          <p:cNvPr id="3" name="Tijdelijke aanduiding voor inhoud 2">
            <a:extLst>
              <a:ext uri="{FF2B5EF4-FFF2-40B4-BE49-F238E27FC236}">
                <a16:creationId xmlns:a16="http://schemas.microsoft.com/office/drawing/2014/main" id="{8F12FF30-85D3-4D6B-BC7B-EF4576EB70F4}"/>
              </a:ext>
            </a:extLst>
          </p:cNvPr>
          <p:cNvSpPr>
            <a:spLocks noGrp="1"/>
          </p:cNvSpPr>
          <p:nvPr>
            <p:ph idx="1"/>
          </p:nvPr>
        </p:nvSpPr>
        <p:spPr>
          <a:xfrm>
            <a:off x="2284026" y="4074718"/>
            <a:ext cx="4578895" cy="682079"/>
          </a:xfrm>
        </p:spPr>
        <p:txBody>
          <a:bodyPr vert="horz" lIns="91440" tIns="45720" rIns="91440" bIns="45720" rtlCol="0">
            <a:normAutofit fontScale="92500" lnSpcReduction="10000"/>
          </a:bodyPr>
          <a:lstStyle/>
          <a:p>
            <a:pPr marL="0" indent="0" algn="ctr" defTabSz="914400">
              <a:spcBef>
                <a:spcPts val="1000"/>
              </a:spcBef>
              <a:buNone/>
            </a:pPr>
            <a:r>
              <a:rPr lang="en-US" sz="2400" dirty="0">
                <a:solidFill>
                  <a:srgbClr val="FFFFFF"/>
                </a:solidFill>
              </a:rPr>
              <a:t>Eigen casus?</a:t>
            </a:r>
            <a:br>
              <a:rPr lang="en-US" sz="2400" dirty="0">
                <a:solidFill>
                  <a:srgbClr val="FFFFFF"/>
                </a:solidFill>
              </a:rPr>
            </a:br>
            <a:r>
              <a:rPr lang="en-US" sz="2400" dirty="0" err="1">
                <a:solidFill>
                  <a:srgbClr val="FFFFFF"/>
                </a:solidFill>
              </a:rPr>
              <a:t>Andere</a:t>
            </a:r>
            <a:r>
              <a:rPr lang="en-US" sz="2400" dirty="0">
                <a:solidFill>
                  <a:srgbClr val="FFFFFF"/>
                </a:solidFill>
              </a:rPr>
              <a:t> </a:t>
            </a:r>
            <a:r>
              <a:rPr lang="en-US" sz="2400" dirty="0" err="1">
                <a:solidFill>
                  <a:srgbClr val="FFFFFF"/>
                </a:solidFill>
              </a:rPr>
              <a:t>ideeën</a:t>
            </a:r>
            <a:r>
              <a:rPr lang="en-US" sz="2400" dirty="0">
                <a:solidFill>
                  <a:srgbClr val="FFFFFF"/>
                </a:solidFill>
              </a:rPr>
              <a:t>?</a:t>
            </a:r>
            <a:endParaRPr lang="en-US" sz="2400" kern="1200" dirty="0">
              <a:solidFill>
                <a:srgbClr val="FFFFFF"/>
              </a:solidFill>
              <a:latin typeface="+mn-lt"/>
              <a:ea typeface="+mn-ea"/>
              <a:cs typeface="+mn-cs"/>
            </a:endParaRPr>
          </a:p>
        </p:txBody>
      </p:sp>
    </p:spTree>
    <p:extLst>
      <p:ext uri="{BB962C8B-B14F-4D97-AF65-F5344CB8AC3E}">
        <p14:creationId xmlns:p14="http://schemas.microsoft.com/office/powerpoint/2010/main" val="2765672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720075" y="978102"/>
            <a:ext cx="7941325" cy="1062644"/>
          </a:xfrm>
        </p:spPr>
        <p:txBody>
          <a:bodyPr anchor="b">
            <a:normAutofit/>
          </a:bodyPr>
          <a:lstStyle/>
          <a:p>
            <a:r>
              <a:rPr lang="nl-NL" dirty="0"/>
              <a:t>Doelen en planning voor vandaag</a:t>
            </a:r>
          </a:p>
        </p:txBody>
      </p:sp>
      <p:cxnSp>
        <p:nvCxnSpPr>
          <p:cNvPr id="9" name="Straight Connector 8">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718" y="2265037"/>
            <a:ext cx="7593759"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4" name="Afbeelding 3"/>
          <p:cNvPicPr>
            <a:picLocks noChangeAspect="1"/>
          </p:cNvPicPr>
          <p:nvPr/>
        </p:nvPicPr>
        <p:blipFill>
          <a:blip r:embed="rId3"/>
          <a:stretch>
            <a:fillRect/>
          </a:stretch>
        </p:blipFill>
        <p:spPr>
          <a:xfrm>
            <a:off x="835517" y="2811104"/>
            <a:ext cx="2524860" cy="2018822"/>
          </a:xfrm>
          <a:prstGeom prst="rect">
            <a:avLst/>
          </a:prstGeom>
        </p:spPr>
      </p:pic>
      <p:sp>
        <p:nvSpPr>
          <p:cNvPr id="3" name="Tijdelijke aanduiding voor inhoud 2"/>
          <p:cNvSpPr>
            <a:spLocks noGrp="1"/>
          </p:cNvSpPr>
          <p:nvPr>
            <p:ph idx="1"/>
          </p:nvPr>
        </p:nvSpPr>
        <p:spPr>
          <a:xfrm>
            <a:off x="3716515" y="2682433"/>
            <a:ext cx="4711627" cy="3215749"/>
          </a:xfrm>
        </p:spPr>
        <p:txBody>
          <a:bodyPr>
            <a:normAutofit/>
          </a:bodyPr>
          <a:lstStyle/>
          <a:p>
            <a:r>
              <a:rPr lang="nl-NL" dirty="0"/>
              <a:t>De casus van mevrouw Vollenhove is nabesproken</a:t>
            </a:r>
          </a:p>
          <a:p>
            <a:r>
              <a:rPr lang="nl-NL" dirty="0"/>
              <a:t>Jullie hebben je eigen kennis kunnen toetsen</a:t>
            </a:r>
          </a:p>
          <a:p>
            <a:r>
              <a:rPr lang="nl-NL" dirty="0"/>
              <a:t>We bespreken het ziektebeeld acidose</a:t>
            </a:r>
          </a:p>
          <a:p>
            <a:r>
              <a:rPr lang="nl-NL" dirty="0"/>
              <a:t>Jullie krijgen aan het eind van de les een casus mee en we bespreken de invulling van volgende week</a:t>
            </a:r>
          </a:p>
          <a:p>
            <a:endParaRPr lang="nl-NL" dirty="0"/>
          </a:p>
        </p:txBody>
      </p:sp>
    </p:spTree>
    <p:extLst>
      <p:ext uri="{BB962C8B-B14F-4D97-AF65-F5344CB8AC3E}">
        <p14:creationId xmlns:p14="http://schemas.microsoft.com/office/powerpoint/2010/main" val="2279584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B45A142-4255-493C-8284-5D566C121B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2663" y="321177"/>
            <a:ext cx="3249230" cy="6179552"/>
          </a:xfrm>
          <a:prstGeom prst="rect">
            <a:avLst/>
          </a:prstGeom>
          <a:solidFill>
            <a:srgbClr val="404040">
              <a:alpha val="89804"/>
            </a:srgbClr>
          </a:solidFill>
          <a:ln w="127000" cap="sq" cmpd="thinThick">
            <a:solidFill>
              <a:srgbClr val="595959">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505677" y="914400"/>
            <a:ext cx="2743200" cy="2887579"/>
          </a:xfrm>
        </p:spPr>
        <p:txBody>
          <a:bodyPr vert="horz" lIns="91440" tIns="45720" rIns="91440" bIns="45720" rtlCol="0" anchor="b">
            <a:normAutofit/>
          </a:bodyPr>
          <a:lstStyle/>
          <a:p>
            <a:pPr algn="ctr" defTabSz="914400"/>
            <a:r>
              <a:rPr lang="en-US" sz="4200" b="1" kern="1200">
                <a:solidFill>
                  <a:srgbClr val="FFFFFF"/>
                </a:solidFill>
                <a:latin typeface="+mj-lt"/>
                <a:ea typeface="+mj-ea"/>
                <a:cs typeface="+mj-cs"/>
              </a:rPr>
              <a:t>Mevrouw Vollenhove</a:t>
            </a:r>
            <a:endParaRPr lang="en-US" sz="4200" b="1" kern="1200" dirty="0">
              <a:solidFill>
                <a:srgbClr val="FFFFFF"/>
              </a:solidFill>
              <a:latin typeface="+mj-lt"/>
              <a:ea typeface="+mj-ea"/>
              <a:cs typeface="+mj-cs"/>
            </a:endParaRPr>
          </a:p>
        </p:txBody>
      </p:sp>
      <p:cxnSp>
        <p:nvCxnSpPr>
          <p:cNvPr id="18" name="Straight Connector 17">
            <a:extLst>
              <a:ext uri="{FF2B5EF4-FFF2-40B4-BE49-F238E27FC236}">
                <a16:creationId xmlns:a16="http://schemas.microsoft.com/office/drawing/2014/main" id="{38FB9660-F42F-4313-BBC4-47C007FE48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3344" y="3910267"/>
            <a:ext cx="1940093"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7" name="Tijdelijke aanduiding voor inhoud 6" descr="Afbeelding met binnen&#10;&#10;Automatisch gegenereerde beschrijving">
            <a:extLst>
              <a:ext uri="{FF2B5EF4-FFF2-40B4-BE49-F238E27FC236}">
                <a16:creationId xmlns:a16="http://schemas.microsoft.com/office/drawing/2014/main" id="{51E1EE28-7BB0-43DC-9900-675672B8A43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65366" y="1256487"/>
            <a:ext cx="4915159" cy="4352967"/>
          </a:xfrm>
          <a:prstGeom prst="rect">
            <a:avLst/>
          </a:prstGeom>
        </p:spPr>
      </p:pic>
    </p:spTree>
    <p:extLst>
      <p:ext uri="{BB962C8B-B14F-4D97-AF65-F5344CB8AC3E}">
        <p14:creationId xmlns:p14="http://schemas.microsoft.com/office/powerpoint/2010/main" val="927880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4840" y="-2"/>
            <a:ext cx="4709160"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5A7B2B9C-CDAA-4638-BF8F-13882661823D}"/>
              </a:ext>
            </a:extLst>
          </p:cNvPr>
          <p:cNvSpPr>
            <a:spLocks noGrp="1"/>
          </p:cNvSpPr>
          <p:nvPr>
            <p:ph type="title"/>
          </p:nvPr>
        </p:nvSpPr>
        <p:spPr>
          <a:xfrm>
            <a:off x="491490" y="365125"/>
            <a:ext cx="6759789" cy="1623312"/>
          </a:xfrm>
        </p:spPr>
        <p:txBody>
          <a:bodyPr anchor="b">
            <a:normAutofit/>
          </a:bodyPr>
          <a:lstStyle/>
          <a:p>
            <a:r>
              <a:rPr lang="nl-NL" sz="4800" b="1" dirty="0" err="1"/>
              <a:t>Decompensatio</a:t>
            </a:r>
            <a:r>
              <a:rPr lang="nl-NL" sz="4800" b="1" dirty="0"/>
              <a:t> cordis</a:t>
            </a:r>
          </a:p>
        </p:txBody>
      </p:sp>
      <p:cxnSp>
        <p:nvCxnSpPr>
          <p:cNvPr id="13"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745" y="2316480"/>
            <a:ext cx="61722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80629A59-98FE-4EBB-B4FF-49331A375258}"/>
              </a:ext>
            </a:extLst>
          </p:cNvPr>
          <p:cNvSpPr>
            <a:spLocks noGrp="1"/>
          </p:cNvSpPr>
          <p:nvPr>
            <p:ph idx="1"/>
          </p:nvPr>
        </p:nvSpPr>
        <p:spPr>
          <a:xfrm>
            <a:off x="491490" y="2644518"/>
            <a:ext cx="6759789" cy="3952830"/>
          </a:xfrm>
        </p:spPr>
        <p:txBody>
          <a:bodyPr>
            <a:normAutofit/>
          </a:bodyPr>
          <a:lstStyle/>
          <a:p>
            <a:r>
              <a:rPr lang="nl-NL" sz="2400" dirty="0">
                <a:hlinkClick r:id="rId2"/>
              </a:rPr>
              <a:t>https://www.youtube.com/watch?v=5w9BHSzvrJ8</a:t>
            </a:r>
            <a:endParaRPr lang="nl-NL" sz="2400" dirty="0"/>
          </a:p>
          <a:p>
            <a:endParaRPr lang="nl-NL" sz="1700" dirty="0"/>
          </a:p>
        </p:txBody>
      </p:sp>
    </p:spTree>
    <p:extLst>
      <p:ext uri="{BB962C8B-B14F-4D97-AF65-F5344CB8AC3E}">
        <p14:creationId xmlns:p14="http://schemas.microsoft.com/office/powerpoint/2010/main" val="234635428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884419" y="826681"/>
            <a:ext cx="7375161" cy="1306176"/>
          </a:xfrm>
        </p:spPr>
        <p:txBody>
          <a:bodyPr>
            <a:normAutofit/>
          </a:bodyPr>
          <a:lstStyle/>
          <a:p>
            <a:pPr algn="ctr"/>
            <a:r>
              <a:rPr lang="nl-NL" sz="3500" b="1" dirty="0">
                <a:solidFill>
                  <a:srgbClr val="FFFFFF"/>
                </a:solidFill>
              </a:rPr>
              <a:t>Mevrouw Vollenhove</a:t>
            </a:r>
          </a:p>
        </p:txBody>
      </p:sp>
      <p:sp>
        <p:nvSpPr>
          <p:cNvPr id="5" name="Tijdelijke aanduiding voor inhoud 4">
            <a:extLst>
              <a:ext uri="{FF2B5EF4-FFF2-40B4-BE49-F238E27FC236}">
                <a16:creationId xmlns:a16="http://schemas.microsoft.com/office/drawing/2014/main" id="{8828E5EF-92F2-4081-9B2A-9E5A2A259EB2}"/>
              </a:ext>
            </a:extLst>
          </p:cNvPr>
          <p:cNvSpPr>
            <a:spLocks noGrp="1"/>
          </p:cNvSpPr>
          <p:nvPr>
            <p:ph idx="1"/>
          </p:nvPr>
        </p:nvSpPr>
        <p:spPr>
          <a:xfrm>
            <a:off x="884419" y="3092970"/>
            <a:ext cx="7648021" cy="3432374"/>
          </a:xfrm>
        </p:spPr>
        <p:txBody>
          <a:bodyPr>
            <a:normAutofit/>
          </a:bodyPr>
          <a:lstStyle/>
          <a:p>
            <a:r>
              <a:rPr lang="nl-NL" sz="2800" b="1" u="sng" dirty="0">
                <a:solidFill>
                  <a:srgbClr val="000000"/>
                </a:solidFill>
              </a:rPr>
              <a:t>Vraag:</a:t>
            </a:r>
          </a:p>
          <a:p>
            <a:pPr marL="0" indent="0">
              <a:buNone/>
            </a:pPr>
            <a:endParaRPr lang="nl-NL" sz="2800" b="1" u="sng" dirty="0">
              <a:solidFill>
                <a:srgbClr val="000000"/>
              </a:solidFill>
            </a:endParaRPr>
          </a:p>
          <a:p>
            <a:pPr marL="0" indent="0">
              <a:buNone/>
            </a:pPr>
            <a:r>
              <a:rPr lang="nl-NL" sz="2800" b="1" u="sng" dirty="0">
                <a:solidFill>
                  <a:srgbClr val="000000"/>
                </a:solidFill>
              </a:rPr>
              <a:t> </a:t>
            </a:r>
            <a:r>
              <a:rPr lang="nl-NL" sz="2800" b="1" dirty="0">
                <a:solidFill>
                  <a:srgbClr val="000000"/>
                </a:solidFill>
              </a:rPr>
              <a:t>Welke medicatie mist er als je kijkt naar de   </a:t>
            </a:r>
          </a:p>
          <a:p>
            <a:pPr marL="0" indent="0">
              <a:buNone/>
            </a:pPr>
            <a:r>
              <a:rPr lang="nl-NL" sz="2800" b="1" dirty="0">
                <a:solidFill>
                  <a:srgbClr val="000000"/>
                </a:solidFill>
              </a:rPr>
              <a:t>   ziektegeschiedenis van mevrouw?</a:t>
            </a:r>
            <a:endParaRPr lang="nl-NL" sz="2800" b="1" u="sng" dirty="0">
              <a:solidFill>
                <a:srgbClr val="000000"/>
              </a:solidFill>
            </a:endParaRPr>
          </a:p>
        </p:txBody>
      </p:sp>
    </p:spTree>
    <p:extLst>
      <p:ext uri="{BB962C8B-B14F-4D97-AF65-F5344CB8AC3E}">
        <p14:creationId xmlns:p14="http://schemas.microsoft.com/office/powerpoint/2010/main" val="2678765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884419" y="826681"/>
            <a:ext cx="7375161" cy="1306176"/>
          </a:xfrm>
        </p:spPr>
        <p:txBody>
          <a:bodyPr>
            <a:normAutofit/>
          </a:bodyPr>
          <a:lstStyle/>
          <a:p>
            <a:pPr algn="ctr"/>
            <a:r>
              <a:rPr lang="nl-NL" sz="3500" b="1" dirty="0">
                <a:solidFill>
                  <a:srgbClr val="FFFFFF"/>
                </a:solidFill>
              </a:rPr>
              <a:t>Mevrouw Vollenhove</a:t>
            </a:r>
          </a:p>
        </p:txBody>
      </p:sp>
      <p:sp>
        <p:nvSpPr>
          <p:cNvPr id="5" name="Tijdelijke aanduiding voor inhoud 4">
            <a:extLst>
              <a:ext uri="{FF2B5EF4-FFF2-40B4-BE49-F238E27FC236}">
                <a16:creationId xmlns:a16="http://schemas.microsoft.com/office/drawing/2014/main" id="{8828E5EF-92F2-4081-9B2A-9E5A2A259EB2}"/>
              </a:ext>
            </a:extLst>
          </p:cNvPr>
          <p:cNvSpPr>
            <a:spLocks noGrp="1"/>
          </p:cNvSpPr>
          <p:nvPr>
            <p:ph idx="1"/>
          </p:nvPr>
        </p:nvSpPr>
        <p:spPr>
          <a:xfrm>
            <a:off x="884419" y="3092970"/>
            <a:ext cx="7648021" cy="3432374"/>
          </a:xfrm>
        </p:spPr>
        <p:txBody>
          <a:bodyPr>
            <a:normAutofit/>
          </a:bodyPr>
          <a:lstStyle/>
          <a:p>
            <a:r>
              <a:rPr lang="nl-NL" sz="2000" b="1" dirty="0">
                <a:solidFill>
                  <a:srgbClr val="000000"/>
                </a:solidFill>
              </a:rPr>
              <a:t>S:</a:t>
            </a:r>
            <a:r>
              <a:rPr lang="nl-NL" sz="2000" dirty="0">
                <a:solidFill>
                  <a:srgbClr val="000000"/>
                </a:solidFill>
              </a:rPr>
              <a:t> Hallo met…. verpleegkundige van de afdeling cardiologie. Ik bel over mevrouw Vollenhove, 85 jaar en zojuist opgenomen met cardiale klachten. Haar parameters zijn als volgt:</a:t>
            </a:r>
            <a:br>
              <a:rPr lang="nl-NL" sz="2000" dirty="0">
                <a:solidFill>
                  <a:srgbClr val="000000"/>
                </a:solidFill>
              </a:rPr>
            </a:br>
            <a:r>
              <a:rPr lang="nl-NL" sz="2000" dirty="0">
                <a:solidFill>
                  <a:srgbClr val="000000"/>
                </a:solidFill>
              </a:rPr>
              <a:t>RR: 150/ 100</a:t>
            </a:r>
            <a:br>
              <a:rPr lang="nl-NL" sz="2000" dirty="0">
                <a:solidFill>
                  <a:srgbClr val="000000"/>
                </a:solidFill>
              </a:rPr>
            </a:br>
            <a:r>
              <a:rPr lang="nl-NL" sz="2000" dirty="0">
                <a:solidFill>
                  <a:srgbClr val="000000"/>
                </a:solidFill>
              </a:rPr>
              <a:t>HF: 120/130 </a:t>
            </a:r>
            <a:r>
              <a:rPr lang="nl-NL" sz="2000" b="1" u="sng" dirty="0">
                <a:solidFill>
                  <a:srgbClr val="000000"/>
                </a:solidFill>
              </a:rPr>
              <a:t>irregulair</a:t>
            </a:r>
            <a:br>
              <a:rPr lang="nl-NL" sz="2000" b="1" u="sng" dirty="0">
                <a:solidFill>
                  <a:srgbClr val="000000"/>
                </a:solidFill>
              </a:rPr>
            </a:br>
            <a:r>
              <a:rPr lang="nl-NL" sz="2000" dirty="0">
                <a:solidFill>
                  <a:srgbClr val="000000"/>
                </a:solidFill>
              </a:rPr>
              <a:t>AF: 30/min (met 15L 02)</a:t>
            </a:r>
            <a:br>
              <a:rPr lang="nl-NL" sz="2000" dirty="0">
                <a:solidFill>
                  <a:srgbClr val="000000"/>
                </a:solidFill>
              </a:rPr>
            </a:br>
            <a:r>
              <a:rPr lang="nl-NL" sz="2000" dirty="0" err="1">
                <a:solidFill>
                  <a:srgbClr val="000000"/>
                </a:solidFill>
              </a:rPr>
              <a:t>Sat</a:t>
            </a:r>
            <a:r>
              <a:rPr lang="nl-NL" sz="2000" dirty="0">
                <a:solidFill>
                  <a:srgbClr val="000000"/>
                </a:solidFill>
              </a:rPr>
              <a:t>.: 95%</a:t>
            </a:r>
            <a:br>
              <a:rPr lang="nl-NL" sz="2000" dirty="0">
                <a:solidFill>
                  <a:srgbClr val="000000"/>
                </a:solidFill>
              </a:rPr>
            </a:br>
            <a:r>
              <a:rPr lang="nl-NL" sz="2000" dirty="0">
                <a:solidFill>
                  <a:srgbClr val="000000"/>
                </a:solidFill>
              </a:rPr>
              <a:t>Ademhaling: rechts oppervlakkig</a:t>
            </a:r>
            <a:br>
              <a:rPr lang="nl-NL" sz="2000" dirty="0">
                <a:solidFill>
                  <a:srgbClr val="000000"/>
                </a:solidFill>
              </a:rPr>
            </a:br>
            <a:r>
              <a:rPr lang="nl-NL" sz="2000" dirty="0">
                <a:solidFill>
                  <a:srgbClr val="000000"/>
                </a:solidFill>
              </a:rPr>
              <a:t>temp: 36,9 </a:t>
            </a:r>
            <a:br>
              <a:rPr lang="nl-NL" sz="2000" dirty="0">
                <a:solidFill>
                  <a:srgbClr val="000000"/>
                </a:solidFill>
              </a:rPr>
            </a:br>
            <a:r>
              <a:rPr lang="nl-NL" sz="2000" dirty="0">
                <a:solidFill>
                  <a:srgbClr val="000000"/>
                </a:solidFill>
              </a:rPr>
              <a:t>Mevrouw is alert en ziet bleek, haar huidturgor laat oedeem zien.</a:t>
            </a:r>
            <a:endParaRPr lang="nl-NL" sz="2000" b="1" u="sng" dirty="0">
              <a:solidFill>
                <a:srgbClr val="000000"/>
              </a:solidFill>
            </a:endParaRPr>
          </a:p>
        </p:txBody>
      </p:sp>
    </p:spTree>
    <p:extLst>
      <p:ext uri="{BB962C8B-B14F-4D97-AF65-F5344CB8AC3E}">
        <p14:creationId xmlns:p14="http://schemas.microsoft.com/office/powerpoint/2010/main" val="3164513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a:extLst>
              <a:ext uri="{FF2B5EF4-FFF2-40B4-BE49-F238E27FC236}">
                <a16:creationId xmlns:a16="http://schemas.microsoft.com/office/drawing/2014/main" id="{F4B851EE-D8A9-49F3-8B61-A59F73A956B1}"/>
              </a:ext>
            </a:extLst>
          </p:cNvPr>
          <p:cNvSpPr>
            <a:spLocks noGrp="1"/>
          </p:cNvSpPr>
          <p:nvPr>
            <p:ph type="title"/>
          </p:nvPr>
        </p:nvSpPr>
        <p:spPr>
          <a:xfrm>
            <a:off x="884419" y="826680"/>
            <a:ext cx="7375161" cy="1325563"/>
          </a:xfrm>
        </p:spPr>
        <p:txBody>
          <a:bodyPr>
            <a:normAutofit/>
          </a:bodyPr>
          <a:lstStyle/>
          <a:p>
            <a:pPr algn="ctr"/>
            <a:r>
              <a:rPr lang="nl-NL" sz="3500" dirty="0">
                <a:solidFill>
                  <a:srgbClr val="FFFFFF"/>
                </a:solidFill>
              </a:rPr>
              <a:t>Mevrouw Vollenhove</a:t>
            </a:r>
          </a:p>
        </p:txBody>
      </p:sp>
      <p:sp>
        <p:nvSpPr>
          <p:cNvPr id="3" name="Tijdelijke aanduiding voor inhoud 2">
            <a:extLst>
              <a:ext uri="{FF2B5EF4-FFF2-40B4-BE49-F238E27FC236}">
                <a16:creationId xmlns:a16="http://schemas.microsoft.com/office/drawing/2014/main" id="{412A2671-854A-4E93-9D1E-A3B8D3CD7DB7}"/>
              </a:ext>
            </a:extLst>
          </p:cNvPr>
          <p:cNvSpPr>
            <a:spLocks noGrp="1"/>
          </p:cNvSpPr>
          <p:nvPr>
            <p:ph idx="1"/>
          </p:nvPr>
        </p:nvSpPr>
        <p:spPr>
          <a:xfrm>
            <a:off x="884304" y="2753936"/>
            <a:ext cx="7375161" cy="4293096"/>
          </a:xfrm>
        </p:spPr>
        <p:txBody>
          <a:bodyPr>
            <a:normAutofit fontScale="92500" lnSpcReduction="20000"/>
          </a:bodyPr>
          <a:lstStyle/>
          <a:p>
            <a:r>
              <a:rPr lang="nl-NL" sz="2400" b="1" dirty="0">
                <a:solidFill>
                  <a:srgbClr val="000000"/>
                </a:solidFill>
              </a:rPr>
              <a:t>B: </a:t>
            </a:r>
            <a:r>
              <a:rPr lang="nl-NL" sz="2400" dirty="0">
                <a:solidFill>
                  <a:srgbClr val="000000"/>
                </a:solidFill>
              </a:rPr>
              <a:t>Mevrouw heeft al jaren DC rechts, de laatste maanden is mevrouw steeds benauwder geworden. Platliggen lukt niet meer. Extra diuretica heeft geen effect gehad, de kortademigheid neemt toe en mevrouw past niet meer met haar voeten in de schoenen. </a:t>
            </a:r>
            <a:br>
              <a:rPr lang="nl-NL" sz="2400" dirty="0">
                <a:solidFill>
                  <a:srgbClr val="000000"/>
                </a:solidFill>
              </a:rPr>
            </a:br>
            <a:br>
              <a:rPr lang="nl-NL" sz="2400" dirty="0">
                <a:solidFill>
                  <a:srgbClr val="000000"/>
                </a:solidFill>
              </a:rPr>
            </a:br>
            <a:r>
              <a:rPr lang="nl-NL" sz="2400" dirty="0">
                <a:solidFill>
                  <a:srgbClr val="000000"/>
                </a:solidFill>
              </a:rPr>
              <a:t>Overige voorgeschiedenis:</a:t>
            </a:r>
            <a:br>
              <a:rPr lang="nl-NL" sz="2400" dirty="0">
                <a:solidFill>
                  <a:srgbClr val="000000"/>
                </a:solidFill>
              </a:rPr>
            </a:br>
            <a:r>
              <a:rPr lang="nl-NL" sz="2400" dirty="0">
                <a:solidFill>
                  <a:srgbClr val="000000"/>
                </a:solidFill>
              </a:rPr>
              <a:t>Allergieën zijn niet bekend, knieprothese rechts, myocardinfarct in 2005, herhaaldelijk pneumonie, en </a:t>
            </a:r>
            <a:r>
              <a:rPr lang="nl-NL" sz="2200" dirty="0" err="1">
                <a:solidFill>
                  <a:srgbClr val="000000"/>
                </a:solidFill>
              </a:rPr>
              <a:t>m</a:t>
            </a:r>
            <a:r>
              <a:rPr lang="nl-NL" sz="2200" dirty="0" err="1"/>
              <a:t>itralisinsufficiëntie</a:t>
            </a:r>
            <a:r>
              <a:rPr lang="nl-NL" sz="2400" dirty="0">
                <a:solidFill>
                  <a:srgbClr val="000000"/>
                </a:solidFill>
              </a:rPr>
              <a:t>, atriumfibrilleren en DC rechts</a:t>
            </a:r>
            <a:br>
              <a:rPr lang="nl-NL" sz="2400" dirty="0">
                <a:solidFill>
                  <a:srgbClr val="000000"/>
                </a:solidFill>
              </a:rPr>
            </a:br>
            <a:br>
              <a:rPr lang="nl-NL" sz="2400" dirty="0">
                <a:solidFill>
                  <a:srgbClr val="000000"/>
                </a:solidFill>
              </a:rPr>
            </a:br>
            <a:r>
              <a:rPr lang="nl-NL" sz="2400" dirty="0">
                <a:solidFill>
                  <a:srgbClr val="000000"/>
                </a:solidFill>
              </a:rPr>
              <a:t>Qua medicatie gebruikt mevrouw: </a:t>
            </a:r>
            <a:br>
              <a:rPr lang="nl-NL" sz="2400" dirty="0">
                <a:solidFill>
                  <a:srgbClr val="000000"/>
                </a:solidFill>
              </a:rPr>
            </a:br>
            <a:r>
              <a:rPr lang="nl-NL" sz="2400" dirty="0"/>
              <a:t>furosemide 1x </a:t>
            </a:r>
            <a:r>
              <a:rPr lang="nl-NL" sz="2400" dirty="0" err="1"/>
              <a:t>dd</a:t>
            </a:r>
            <a:r>
              <a:rPr lang="nl-NL" sz="2400" dirty="0"/>
              <a:t> 40 mg &gt; diuretica</a:t>
            </a:r>
            <a:br>
              <a:rPr lang="nl-NL" sz="2400" dirty="0"/>
            </a:br>
            <a:r>
              <a:rPr lang="nl-NL" sz="2400" dirty="0" err="1"/>
              <a:t>valsartan</a:t>
            </a:r>
            <a:r>
              <a:rPr lang="nl-NL" sz="2400" dirty="0"/>
              <a:t> (</a:t>
            </a:r>
            <a:r>
              <a:rPr lang="nl-NL" sz="2400" dirty="0" err="1"/>
              <a:t>diovan</a:t>
            </a:r>
            <a:r>
              <a:rPr lang="nl-NL" sz="2400" dirty="0"/>
              <a:t>) 2x </a:t>
            </a:r>
            <a:r>
              <a:rPr lang="nl-NL" sz="2400" dirty="0" err="1"/>
              <a:t>dd</a:t>
            </a:r>
            <a:r>
              <a:rPr lang="nl-NL" sz="2400" dirty="0"/>
              <a:t> 80 mg &gt; </a:t>
            </a:r>
            <a:r>
              <a:rPr lang="nl-NL" sz="2400" dirty="0" err="1"/>
              <a:t>rr</a:t>
            </a:r>
            <a:r>
              <a:rPr lang="nl-NL" sz="2400" dirty="0"/>
              <a:t> verlagend</a:t>
            </a:r>
            <a:br>
              <a:rPr lang="nl-NL" sz="2400" dirty="0"/>
            </a:br>
            <a:r>
              <a:rPr lang="nl-NL" sz="2400" dirty="0" err="1"/>
              <a:t>temazepam</a:t>
            </a:r>
            <a:r>
              <a:rPr lang="nl-NL" sz="2400" dirty="0"/>
              <a:t> 1x </a:t>
            </a:r>
            <a:r>
              <a:rPr lang="nl-NL" sz="2400" dirty="0" err="1"/>
              <a:t>dd</a:t>
            </a:r>
            <a:r>
              <a:rPr lang="nl-NL" sz="2400" dirty="0"/>
              <a:t> 20 mg voor het slapen</a:t>
            </a:r>
          </a:p>
          <a:p>
            <a:pPr marL="0" indent="0">
              <a:buNone/>
            </a:pPr>
            <a:br>
              <a:rPr lang="nl-NL" sz="2400" dirty="0">
                <a:solidFill>
                  <a:srgbClr val="000000"/>
                </a:solidFill>
              </a:rPr>
            </a:br>
            <a:endParaRPr lang="nl-NL" sz="1700" dirty="0">
              <a:solidFill>
                <a:srgbClr val="000000"/>
              </a:solidFill>
            </a:endParaRPr>
          </a:p>
        </p:txBody>
      </p:sp>
    </p:spTree>
    <p:extLst>
      <p:ext uri="{BB962C8B-B14F-4D97-AF65-F5344CB8AC3E}">
        <p14:creationId xmlns:p14="http://schemas.microsoft.com/office/powerpoint/2010/main" val="3385193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a:extLst>
              <a:ext uri="{FF2B5EF4-FFF2-40B4-BE49-F238E27FC236}">
                <a16:creationId xmlns:a16="http://schemas.microsoft.com/office/drawing/2014/main" id="{E6EB3D87-4AC0-48EB-9F4D-640355E905BD}"/>
              </a:ext>
            </a:extLst>
          </p:cNvPr>
          <p:cNvSpPr>
            <a:spLocks noGrp="1"/>
          </p:cNvSpPr>
          <p:nvPr>
            <p:ph type="title"/>
          </p:nvPr>
        </p:nvSpPr>
        <p:spPr>
          <a:xfrm>
            <a:off x="884419" y="826680"/>
            <a:ext cx="7375161" cy="1325563"/>
          </a:xfrm>
        </p:spPr>
        <p:txBody>
          <a:bodyPr>
            <a:normAutofit/>
          </a:bodyPr>
          <a:lstStyle/>
          <a:p>
            <a:pPr algn="ctr"/>
            <a:r>
              <a:rPr lang="nl-NL" sz="3500" dirty="0">
                <a:solidFill>
                  <a:srgbClr val="FFFFFF"/>
                </a:solidFill>
              </a:rPr>
              <a:t>Mevrouw Vollenhove</a:t>
            </a:r>
          </a:p>
        </p:txBody>
      </p:sp>
      <p:sp>
        <p:nvSpPr>
          <p:cNvPr id="3" name="Tijdelijke aanduiding voor inhoud 2">
            <a:extLst>
              <a:ext uri="{FF2B5EF4-FFF2-40B4-BE49-F238E27FC236}">
                <a16:creationId xmlns:a16="http://schemas.microsoft.com/office/drawing/2014/main" id="{CAEDC7E3-FEF2-4951-8E35-B07C3D90E8BF}"/>
              </a:ext>
            </a:extLst>
          </p:cNvPr>
          <p:cNvSpPr>
            <a:spLocks noGrp="1"/>
          </p:cNvSpPr>
          <p:nvPr>
            <p:ph idx="1"/>
          </p:nvPr>
        </p:nvSpPr>
        <p:spPr>
          <a:xfrm>
            <a:off x="884419" y="3092970"/>
            <a:ext cx="7375161" cy="3576390"/>
          </a:xfrm>
        </p:spPr>
        <p:txBody>
          <a:bodyPr>
            <a:normAutofit/>
          </a:bodyPr>
          <a:lstStyle/>
          <a:p>
            <a:r>
              <a:rPr lang="nl-NL" sz="2400" b="1" dirty="0">
                <a:solidFill>
                  <a:srgbClr val="000000"/>
                </a:solidFill>
              </a:rPr>
              <a:t>A: </a:t>
            </a:r>
            <a:r>
              <a:rPr lang="nl-NL" sz="2400" dirty="0">
                <a:solidFill>
                  <a:srgbClr val="000000"/>
                </a:solidFill>
              </a:rPr>
              <a:t>Mevrouw scoort een EWS van 5. zit u achter de pc? Wilt u dan meekijken naar de </a:t>
            </a:r>
            <a:r>
              <a:rPr lang="nl-NL" sz="2400" dirty="0" err="1">
                <a:solidFill>
                  <a:srgbClr val="000000"/>
                </a:solidFill>
              </a:rPr>
              <a:t>labwaardes</a:t>
            </a:r>
            <a:r>
              <a:rPr lang="nl-NL" sz="2400" dirty="0">
                <a:solidFill>
                  <a:srgbClr val="000000"/>
                </a:solidFill>
              </a:rPr>
              <a:t>.</a:t>
            </a:r>
            <a:br>
              <a:rPr lang="nl-NL" sz="2000" dirty="0">
                <a:solidFill>
                  <a:srgbClr val="000000"/>
                </a:solidFill>
              </a:rPr>
            </a:br>
            <a:r>
              <a:rPr lang="nl-NL" dirty="0" err="1"/>
              <a:t>Hb</a:t>
            </a:r>
            <a:r>
              <a:rPr lang="nl-NL" dirty="0"/>
              <a:t> 8,8 </a:t>
            </a:r>
            <a:r>
              <a:rPr lang="nl-NL" dirty="0" err="1"/>
              <a:t>Ht</a:t>
            </a:r>
            <a:r>
              <a:rPr lang="nl-NL" dirty="0"/>
              <a:t> 0.41, Natrium 140, Kalium 4.4, </a:t>
            </a:r>
            <a:r>
              <a:rPr lang="nl-NL" dirty="0">
                <a:solidFill>
                  <a:srgbClr val="FF0000"/>
                </a:solidFill>
              </a:rPr>
              <a:t>Creatinine 203</a:t>
            </a:r>
            <a:r>
              <a:rPr lang="nl-NL" dirty="0"/>
              <a:t>, </a:t>
            </a:r>
            <a:br>
              <a:rPr lang="nl-NL" dirty="0"/>
            </a:br>
            <a:r>
              <a:rPr lang="nl-NL" dirty="0">
                <a:solidFill>
                  <a:srgbClr val="FF0000"/>
                </a:solidFill>
              </a:rPr>
              <a:t>Ureum 19 </a:t>
            </a:r>
            <a:r>
              <a:rPr lang="nl-NL" dirty="0"/>
              <a:t>CK mb 4.1, </a:t>
            </a:r>
            <a:r>
              <a:rPr lang="nl-NL" dirty="0" err="1">
                <a:solidFill>
                  <a:srgbClr val="FF0000"/>
                </a:solidFill>
              </a:rPr>
              <a:t>Troponine</a:t>
            </a:r>
            <a:r>
              <a:rPr lang="nl-NL" dirty="0">
                <a:solidFill>
                  <a:srgbClr val="FF0000"/>
                </a:solidFill>
              </a:rPr>
              <a:t> 0.20 </a:t>
            </a:r>
          </a:p>
          <a:p>
            <a:endParaRPr lang="nl-NL" sz="2000" dirty="0">
              <a:solidFill>
                <a:srgbClr val="000000"/>
              </a:solidFill>
            </a:endParaRPr>
          </a:p>
          <a:p>
            <a:r>
              <a:rPr lang="nl-NL" sz="2400" dirty="0">
                <a:solidFill>
                  <a:srgbClr val="000000"/>
                </a:solidFill>
              </a:rPr>
              <a:t>Mogelijke diagnoses: toenemend hart en nierfalen, longembolie, stil infarct, pneumonie zonder koorts.</a:t>
            </a:r>
          </a:p>
          <a:p>
            <a:endParaRPr lang="nl-NL" sz="2400" dirty="0">
              <a:solidFill>
                <a:srgbClr val="000000"/>
              </a:solidFill>
            </a:endParaRPr>
          </a:p>
          <a:p>
            <a:pPr marL="0" indent="0">
              <a:buNone/>
            </a:pPr>
            <a:r>
              <a:rPr lang="nl-NL" sz="2400" dirty="0">
                <a:solidFill>
                  <a:srgbClr val="000000"/>
                </a:solidFill>
              </a:rPr>
              <a:t>  </a:t>
            </a:r>
            <a:r>
              <a:rPr lang="nl-NL" sz="2400" b="1" dirty="0">
                <a:solidFill>
                  <a:srgbClr val="000000"/>
                </a:solidFill>
              </a:rPr>
              <a:t> </a:t>
            </a:r>
            <a:endParaRPr lang="nl-NL" sz="2400" dirty="0">
              <a:solidFill>
                <a:srgbClr val="000000"/>
              </a:solidFill>
            </a:endParaRPr>
          </a:p>
        </p:txBody>
      </p:sp>
    </p:spTree>
    <p:extLst>
      <p:ext uri="{BB962C8B-B14F-4D97-AF65-F5344CB8AC3E}">
        <p14:creationId xmlns:p14="http://schemas.microsoft.com/office/powerpoint/2010/main" val="2115912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6700" y="0"/>
            <a:ext cx="8610371"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a:extLst>
              <a:ext uri="{FF2B5EF4-FFF2-40B4-BE49-F238E27FC236}">
                <a16:creationId xmlns:a16="http://schemas.microsoft.com/office/drawing/2014/main" id="{B1FD2709-9F27-4396-A256-38D8EAA27152}"/>
              </a:ext>
            </a:extLst>
          </p:cNvPr>
          <p:cNvSpPr>
            <a:spLocks noGrp="1"/>
          </p:cNvSpPr>
          <p:nvPr>
            <p:ph type="title"/>
          </p:nvPr>
        </p:nvSpPr>
        <p:spPr>
          <a:xfrm>
            <a:off x="884419" y="826680"/>
            <a:ext cx="7375161" cy="1325563"/>
          </a:xfrm>
        </p:spPr>
        <p:txBody>
          <a:bodyPr>
            <a:normAutofit/>
          </a:bodyPr>
          <a:lstStyle/>
          <a:p>
            <a:pPr algn="ctr"/>
            <a:r>
              <a:rPr lang="nl-NL" sz="3500" dirty="0">
                <a:solidFill>
                  <a:srgbClr val="FFFFFF"/>
                </a:solidFill>
              </a:rPr>
              <a:t>Mevrouw Vollenhove</a:t>
            </a:r>
          </a:p>
        </p:txBody>
      </p:sp>
      <p:sp>
        <p:nvSpPr>
          <p:cNvPr id="3" name="Tijdelijke aanduiding voor inhoud 2">
            <a:extLst>
              <a:ext uri="{FF2B5EF4-FFF2-40B4-BE49-F238E27FC236}">
                <a16:creationId xmlns:a16="http://schemas.microsoft.com/office/drawing/2014/main" id="{A37C4865-38E2-4387-B476-C151A948182F}"/>
              </a:ext>
            </a:extLst>
          </p:cNvPr>
          <p:cNvSpPr>
            <a:spLocks noGrp="1"/>
          </p:cNvSpPr>
          <p:nvPr>
            <p:ph idx="1"/>
          </p:nvPr>
        </p:nvSpPr>
        <p:spPr>
          <a:xfrm>
            <a:off x="884419" y="3092970"/>
            <a:ext cx="7375161" cy="3576390"/>
          </a:xfrm>
        </p:spPr>
        <p:txBody>
          <a:bodyPr>
            <a:normAutofit/>
          </a:bodyPr>
          <a:lstStyle/>
          <a:p>
            <a:r>
              <a:rPr lang="nl-NL" sz="2200" b="1" dirty="0">
                <a:solidFill>
                  <a:srgbClr val="000000"/>
                </a:solidFill>
              </a:rPr>
              <a:t>R: </a:t>
            </a:r>
            <a:r>
              <a:rPr lang="nl-NL" sz="2200" dirty="0">
                <a:solidFill>
                  <a:srgbClr val="000000"/>
                </a:solidFill>
              </a:rPr>
              <a:t>X- thorax, ECG, Lab - D- dimeer en bloedgas analyse, vochtbalans, bumetanide iv, NTG (nitroglycerine), anticoagulantia, </a:t>
            </a:r>
            <a:r>
              <a:rPr lang="nl-NL" sz="2200" dirty="0" err="1">
                <a:solidFill>
                  <a:srgbClr val="000000"/>
                </a:solidFill>
              </a:rPr>
              <a:t>lanoxin</a:t>
            </a:r>
            <a:endParaRPr lang="nl-NL" sz="2200" dirty="0">
              <a:solidFill>
                <a:srgbClr val="000000"/>
              </a:solidFill>
            </a:endParaRPr>
          </a:p>
          <a:p>
            <a:endParaRPr lang="nl-NL" sz="2200" dirty="0">
              <a:solidFill>
                <a:srgbClr val="000000"/>
              </a:solidFill>
            </a:endParaRPr>
          </a:p>
          <a:p>
            <a:r>
              <a:rPr lang="nl-NL" sz="2200" dirty="0">
                <a:solidFill>
                  <a:srgbClr val="000000"/>
                </a:solidFill>
              </a:rPr>
              <a:t>Kan ik verder nog iets doen?</a:t>
            </a:r>
          </a:p>
          <a:p>
            <a:endParaRPr lang="nl-NL" sz="2200" dirty="0">
              <a:solidFill>
                <a:srgbClr val="000000"/>
              </a:solidFill>
            </a:endParaRPr>
          </a:p>
          <a:p>
            <a:r>
              <a:rPr lang="nl-NL" sz="2200" b="1" i="1" dirty="0">
                <a:solidFill>
                  <a:srgbClr val="000000"/>
                </a:solidFill>
              </a:rPr>
              <a:t>Uiteindelijke diagnose:</a:t>
            </a:r>
          </a:p>
          <a:p>
            <a:pPr marL="0" indent="0">
              <a:buNone/>
            </a:pPr>
            <a:r>
              <a:rPr lang="nl-NL" sz="2200" b="1" i="1" dirty="0">
                <a:solidFill>
                  <a:srgbClr val="000000"/>
                </a:solidFill>
              </a:rPr>
              <a:t>   Mevrouw heeft </a:t>
            </a:r>
            <a:r>
              <a:rPr lang="nl-NL" sz="2200" b="1" i="1" dirty="0" err="1">
                <a:solidFill>
                  <a:srgbClr val="000000"/>
                </a:solidFill>
              </a:rPr>
              <a:t>decompensatio</a:t>
            </a:r>
            <a:r>
              <a:rPr lang="nl-NL" sz="2200" b="1" i="1" dirty="0">
                <a:solidFill>
                  <a:srgbClr val="000000"/>
                </a:solidFill>
              </a:rPr>
              <a:t> cordis links en rechts </a:t>
            </a:r>
          </a:p>
          <a:p>
            <a:endParaRPr lang="nl-NL" sz="1700" dirty="0">
              <a:solidFill>
                <a:srgbClr val="000000"/>
              </a:solidFill>
            </a:endParaRPr>
          </a:p>
        </p:txBody>
      </p:sp>
    </p:spTree>
    <p:extLst>
      <p:ext uri="{BB962C8B-B14F-4D97-AF65-F5344CB8AC3E}">
        <p14:creationId xmlns:p14="http://schemas.microsoft.com/office/powerpoint/2010/main" val="4266047657"/>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1" ma:contentTypeDescription="Een nieuw document maken." ma:contentTypeScope="" ma:versionID="be347a3661c201bdaba1158c622a009c">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9677344e0c4e757849032e7e67c918ab"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710EC4-1F7C-434F-8F65-34B967BDB567}">
  <ds:schemaRefs>
    <ds:schemaRef ds:uri="http://schemas.microsoft.com/sharepoint/v3/contenttype/forms"/>
  </ds:schemaRefs>
</ds:datastoreItem>
</file>

<file path=customXml/itemProps2.xml><?xml version="1.0" encoding="utf-8"?>
<ds:datastoreItem xmlns:ds="http://schemas.openxmlformats.org/officeDocument/2006/customXml" ds:itemID="{0E898D77-0357-4965-9759-411EACEDE5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3852E8-9070-4B87-AAC5-5096C9A8E89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360</TotalTime>
  <Words>266</Words>
  <Application>Microsoft Office PowerPoint</Application>
  <PresentationFormat>Diavoorstelling (4:3)</PresentationFormat>
  <Paragraphs>46</Paragraphs>
  <Slides>13</Slides>
  <Notes>6</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Calibri</vt:lpstr>
      <vt:lpstr>Calibri Light</vt:lpstr>
      <vt:lpstr>Kantoorthema</vt:lpstr>
      <vt:lpstr>Klinisch redeneren  bij bloed </vt:lpstr>
      <vt:lpstr>Doelen en planning voor vandaag</vt:lpstr>
      <vt:lpstr>Mevrouw Vollenhove</vt:lpstr>
      <vt:lpstr>Decompensatio cordis</vt:lpstr>
      <vt:lpstr>Mevrouw Vollenhove</vt:lpstr>
      <vt:lpstr>Mevrouw Vollenhove</vt:lpstr>
      <vt:lpstr>Mevrouw Vollenhove</vt:lpstr>
      <vt:lpstr>Mevrouw Vollenhove</vt:lpstr>
      <vt:lpstr>Mevrouw Vollenhove</vt:lpstr>
      <vt:lpstr>Kennis toetsen  - maak de vragen voor    jezelf  - kijk elkaars werk na en   geef feedback</vt:lpstr>
      <vt:lpstr>      ACIDOSE</vt:lpstr>
      <vt:lpstr>Marshyla</vt:lpstr>
      <vt:lpstr>Volgende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Klinisch redeneren  bij bloed</dc:title>
  <dc:creator>Eline Luijten</dc:creator>
  <cp:lastModifiedBy>Ester Varwijk</cp:lastModifiedBy>
  <cp:revision>6</cp:revision>
  <dcterms:created xsi:type="dcterms:W3CDTF">2019-12-01T16:28:31Z</dcterms:created>
  <dcterms:modified xsi:type="dcterms:W3CDTF">2019-12-02T18:31:06Z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